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8"/>
  </p:notesMasterIdLst>
  <p:handoutMasterIdLst>
    <p:handoutMasterId r:id="rId19"/>
  </p:handoutMasterIdLst>
  <p:sldIdLst>
    <p:sldId id="18696" r:id="rId8"/>
    <p:sldId id="18700" r:id="rId9"/>
    <p:sldId id="18697" r:id="rId10"/>
    <p:sldId id="18676" r:id="rId11"/>
    <p:sldId id="18690" r:id="rId12"/>
    <p:sldId id="18677" r:id="rId13"/>
    <p:sldId id="18678" r:id="rId14"/>
    <p:sldId id="18694" r:id="rId15"/>
    <p:sldId id="18693" r:id="rId16"/>
    <p:sldId id="18699" r:id="rId17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80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44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26/5/2025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26/5/2025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9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3.emf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0.xml"/><Relationship Id="rId5" Type="http://schemas.openxmlformats.org/officeDocument/2006/relationships/image" Target="../media/image13.emf"/><Relationship Id="rId4" Type="http://schemas.openxmlformats.org/officeDocument/2006/relationships/hyperlink" Target="https://www.inlab.au/inlab-explor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44695-FC49-E0AB-9560-4AF20DB3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64" y="750346"/>
            <a:ext cx="3960440" cy="231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CoFI</a:t>
            </a:r>
            <a:r>
              <a:rPr lang="en-US" dirty="0"/>
              <a:t> to experiment with geophysical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D9E91-8D01-5437-AD11-15F6807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75321"/>
            <a:ext cx="4320480" cy="325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C003B-C33D-A684-D68A-9A003534D37E}"/>
              </a:ext>
            </a:extLst>
          </p:cNvPr>
          <p:cNvSpPr txBox="1"/>
          <p:nvPr/>
        </p:nvSpPr>
        <p:spPr>
          <a:xfrm>
            <a:off x="409874" y="3671990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The Anatomy Lesson of Dr.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Nicolaes</a:t>
            </a:r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Tulp</a:t>
            </a:r>
            <a:endParaRPr lang="en-AU" sz="10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D440C-EF2F-AF0F-AB24-E0DF0B59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0AF12-763F-800F-4286-DE8A4117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4542334"/>
            <a:ext cx="1253984" cy="582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499D1-2976-202C-FA90-A1AB6329F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168" y="4618119"/>
            <a:ext cx="440332" cy="430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3F364-8A7A-7D9D-F6DF-59DB313C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382" y="4618119"/>
            <a:ext cx="1784940" cy="430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4C674-0AF2-D955-BA25-25AB0BDEAA44}"/>
              </a:ext>
            </a:extLst>
          </p:cNvPr>
          <p:cNvSpPr txBox="1"/>
          <p:nvPr/>
        </p:nvSpPr>
        <p:spPr>
          <a:xfrm>
            <a:off x="4635272" y="4150960"/>
            <a:ext cx="458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effectLst/>
                <a:latin typeface="Helvetica Neue" panose="02000503000000020004" pitchFamily="2" charset="0"/>
              </a:rPr>
              <a:t>A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Co</a:t>
            </a:r>
            <a:r>
              <a:rPr lang="en-AU" dirty="0">
                <a:effectLst/>
                <a:latin typeface="Helvetica Neue" panose="02000503000000020004" pitchFamily="2" charset="0"/>
              </a:rPr>
              <a:t>mmon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F</a:t>
            </a:r>
            <a:r>
              <a:rPr lang="en-AU" dirty="0">
                <a:effectLst/>
                <a:latin typeface="Helvetica Neue" panose="02000503000000020004" pitchFamily="2" charset="0"/>
              </a:rPr>
              <a:t>ramework for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I</a:t>
            </a:r>
            <a:r>
              <a:rPr lang="en-AU" dirty="0">
                <a:effectLst/>
                <a:latin typeface="Helvetica Neue" panose="02000503000000020004" pitchFamily="2" charset="0"/>
              </a:rPr>
              <a:t>nference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3E0A9-CAD3-C123-8A04-047589722E09}"/>
              </a:ext>
            </a:extLst>
          </p:cNvPr>
          <p:cNvSpPr txBox="1"/>
          <p:nvPr/>
        </p:nvSpPr>
        <p:spPr>
          <a:xfrm>
            <a:off x="578401" y="3944959"/>
            <a:ext cx="3836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This will be an interactive session where participation is encouraged…</a:t>
            </a:r>
          </a:p>
        </p:txBody>
      </p:sp>
    </p:spTree>
    <p:extLst>
      <p:ext uri="{BB962C8B-B14F-4D97-AF65-F5344CB8AC3E}">
        <p14:creationId xmlns:p14="http://schemas.microsoft.com/office/powerpoint/2010/main" val="1371819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FA36-C1C6-F943-D27C-BBE3528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CoFI</a:t>
            </a:r>
            <a:r>
              <a:rPr lang="en-US" dirty="0"/>
              <a:t> – A </a:t>
            </a:r>
            <a:r>
              <a:rPr lang="en-US" b="1" dirty="0"/>
              <a:t>Co</a:t>
            </a:r>
            <a:r>
              <a:rPr lang="en-US" dirty="0"/>
              <a:t>mmon </a:t>
            </a:r>
            <a:r>
              <a:rPr lang="en-US" b="1" dirty="0"/>
              <a:t>F</a:t>
            </a:r>
            <a:r>
              <a:rPr lang="en-US" dirty="0"/>
              <a:t>ramework for </a:t>
            </a:r>
            <a:r>
              <a:rPr lang="en-US" b="1" dirty="0"/>
              <a:t>I</a:t>
            </a:r>
            <a:r>
              <a:rPr lang="en-US" dirty="0"/>
              <a:t>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74C33-9934-9A55-499C-F1A83E580DDA}"/>
              </a:ext>
            </a:extLst>
          </p:cNvPr>
          <p:cNvSpPr txBox="1"/>
          <p:nvPr/>
        </p:nvSpPr>
        <p:spPr>
          <a:xfrm>
            <a:off x="404258" y="1134603"/>
            <a:ext cx="53198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87"/>
                </a:solidFill>
              </a:rPr>
              <a:t>The application domain expert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What inference methods are suited to my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Where can I get access to them? What is required to make them talk to my forward problem/data?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How much work is that for me?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BF2AC-62AE-461E-0950-5B4F3AADBCD1}"/>
              </a:ext>
            </a:extLst>
          </p:cNvPr>
          <p:cNvSpPr txBox="1"/>
          <p:nvPr/>
        </p:nvSpPr>
        <p:spPr>
          <a:xfrm>
            <a:off x="397051" y="3622925"/>
            <a:ext cx="6768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277"/>
                </a:solidFill>
              </a:rPr>
              <a:t>The inference specialist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What other problems can my inference method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Where can I get access to them?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How much work is that for me?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E1968-501F-DA7E-EDAB-1FA9A6425C7C}"/>
              </a:ext>
            </a:extLst>
          </p:cNvPr>
          <p:cNvSpPr txBox="1"/>
          <p:nvPr/>
        </p:nvSpPr>
        <p:spPr>
          <a:xfrm>
            <a:off x="397051" y="2377331"/>
            <a:ext cx="5615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6D1E77"/>
                </a:solidFill>
              </a:rPr>
              <a:t>The research manager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can my  staff learn about state-of-the-art inference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do we access the expertise?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Can we keep our design options open?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long will it take?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839" y="1635646"/>
            <a:ext cx="2812876" cy="2373364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10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6757882" y="4094995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www.inlab.au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0" y="1208151"/>
            <a:ext cx="3652715" cy="3081978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542366" y="4772116"/>
            <a:ext cx="17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inlab.au</a:t>
            </a:r>
            <a:r>
              <a:rPr lang="en-US" sz="1400" dirty="0"/>
              <a:t>/</a:t>
            </a:r>
            <a:r>
              <a:rPr lang="en-US" sz="1400" dirty="0" err="1"/>
              <a:t>cofi</a:t>
            </a:r>
            <a:r>
              <a:rPr lang="en-US" sz="1400" dirty="0"/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4F54E5-D131-C800-642F-46FBB7608C79}"/>
              </a:ext>
            </a:extLst>
          </p:cNvPr>
          <p:cNvSpPr txBox="1"/>
          <p:nvPr/>
        </p:nvSpPr>
        <p:spPr>
          <a:xfrm>
            <a:off x="492021" y="193970"/>
            <a:ext cx="772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A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Co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mmon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F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ramework for </a:t>
            </a:r>
            <a:r>
              <a:rPr lang="en-AU" sz="3600" b="1" dirty="0">
                <a:solidFill>
                  <a:srgbClr val="C00000"/>
                </a:solidFill>
                <a:effectLst/>
                <a:latin typeface="+mj-lt"/>
              </a:rPr>
              <a:t>I</a:t>
            </a:r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nference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00354-83C0-0212-2262-528565822163}"/>
              </a:ext>
            </a:extLst>
          </p:cNvPr>
          <p:cNvSpPr txBox="1"/>
          <p:nvPr/>
        </p:nvSpPr>
        <p:spPr>
          <a:xfrm>
            <a:off x="4544701" y="3851683"/>
            <a:ext cx="46759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i="1" dirty="0">
                <a:solidFill>
                  <a:srgbClr val="FF0000"/>
                </a:solidFill>
                <a:effectLst/>
                <a:latin typeface="-apple-system"/>
              </a:rPr>
              <a:t>“A good example is the best sermon”</a:t>
            </a:r>
          </a:p>
          <a:p>
            <a:pPr algn="l"/>
            <a:r>
              <a:rPr lang="en-AU" sz="1600" b="0" i="0" dirty="0">
                <a:solidFill>
                  <a:srgbClr val="FF0000"/>
                </a:solidFill>
                <a:effectLst/>
                <a:latin typeface="-apple-system"/>
              </a:rPr>
              <a:t>                             	 – Benjamin Franklin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DF4FC-8FA9-E5B3-E7B4-A505EB49BF17}"/>
              </a:ext>
            </a:extLst>
          </p:cNvPr>
          <p:cNvSpPr txBox="1"/>
          <p:nvPr/>
        </p:nvSpPr>
        <p:spPr>
          <a:xfrm>
            <a:off x="4355976" y="1238545"/>
            <a:ext cx="467590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600" i="1" dirty="0">
                <a:solidFill>
                  <a:srgbClr val="222832"/>
                </a:solidFill>
                <a:effectLst/>
                <a:latin typeface="-apple-system"/>
              </a:rPr>
              <a:t>Vision</a:t>
            </a:r>
          </a:p>
          <a:p>
            <a:r>
              <a:rPr lang="en-AU" sz="1400" dirty="0" err="1">
                <a:effectLst/>
                <a:latin typeface="HelveticaNeue" panose="02000503000000020004" pitchFamily="2" charset="0"/>
              </a:rPr>
              <a:t>CoFI</a:t>
            </a:r>
            <a:r>
              <a:rPr lang="en-AU" sz="1400" dirty="0">
                <a:effectLst/>
                <a:latin typeface="HelveticaNeue" panose="02000503000000020004" pitchFamily="2" charset="0"/>
              </a:rPr>
              <a:t> provides industry, academia and government with a software platform underpinning research, training, and services in the application of inference methods to data.</a:t>
            </a:r>
            <a:endParaRPr lang="en-AU" sz="1400" dirty="0">
              <a:effectLst/>
            </a:endParaRPr>
          </a:p>
          <a:p>
            <a:pPr algn="l"/>
            <a:endParaRPr lang="en-AU" sz="1600" b="0" i="0" dirty="0">
              <a:solidFill>
                <a:srgbClr val="222832"/>
              </a:solidFill>
              <a:effectLst/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B3755-196D-A1C4-D9C7-093A2CD3008C}"/>
              </a:ext>
            </a:extLst>
          </p:cNvPr>
          <p:cNvSpPr txBox="1"/>
          <p:nvPr/>
        </p:nvSpPr>
        <p:spPr>
          <a:xfrm>
            <a:off x="4337308" y="2469651"/>
            <a:ext cx="46759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latin typeface="-apple-system"/>
              </a:rPr>
              <a:t>Lower barriers in access to leading edge approaches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sz="1400" i="1" dirty="0">
              <a:solidFill>
                <a:srgbClr val="222832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Reduce time in application of inference methods to data</a:t>
            </a:r>
            <a:br>
              <a:rPr lang="en-AU" sz="1400" i="1" dirty="0">
                <a:solidFill>
                  <a:srgbClr val="222832"/>
                </a:solidFill>
                <a:latin typeface="-apple-system"/>
              </a:rPr>
            </a:br>
            <a:endParaRPr lang="en-AU" sz="1400" i="1" dirty="0">
              <a:solidFill>
                <a:srgbClr val="222832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1400" i="1" dirty="0">
                <a:solidFill>
                  <a:srgbClr val="222832"/>
                </a:solidFill>
                <a:effectLst/>
                <a:latin typeface="-apple-system"/>
              </a:rPr>
              <a:t>Interactive education environment for training in inversion</a:t>
            </a:r>
            <a:endParaRPr lang="en-AU" sz="1400" dirty="0">
              <a:effectLst/>
            </a:endParaRPr>
          </a:p>
          <a:p>
            <a:pPr algn="l"/>
            <a:endParaRPr lang="en-AU" sz="1400" b="0" i="0" dirty="0">
              <a:solidFill>
                <a:srgbClr val="22283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7887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3C9E8A2-92A8-360B-E6C2-52724788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ABF0DA7-211B-0231-9682-AC31D625A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A585A-6EFD-84E3-63C9-BC9FD21AD61E}"/>
              </a:ext>
            </a:extLst>
          </p:cNvPr>
          <p:cNvSpPr txBox="1"/>
          <p:nvPr/>
        </p:nvSpPr>
        <p:spPr>
          <a:xfrm>
            <a:off x="253577" y="120341"/>
            <a:ext cx="5806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Two approaches to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2E5C1-A34A-C58E-DFCA-CCFF2625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31" y="3885910"/>
            <a:ext cx="2983880" cy="522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44654-FD3B-9326-F4CD-6B30E81E3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85" y="3937770"/>
            <a:ext cx="2808312" cy="418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BDEB6-9E8C-D16B-1640-604C393B29BA}"/>
              </a:ext>
            </a:extLst>
          </p:cNvPr>
          <p:cNvSpPr txBox="1"/>
          <p:nvPr/>
        </p:nvSpPr>
        <p:spPr>
          <a:xfrm>
            <a:off x="5637334" y="3610252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a target 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7805F4-52E0-A799-A9AD-4122D1C6277E}"/>
              </a:ext>
            </a:extLst>
          </p:cNvPr>
          <p:cNvSpPr txBox="1"/>
          <p:nvPr/>
        </p:nvSpPr>
        <p:spPr>
          <a:xfrm>
            <a:off x="1016026" y="3551357"/>
            <a:ext cx="322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Optimisation</a:t>
            </a:r>
            <a:r>
              <a:rPr lang="en-US" dirty="0"/>
              <a:t> of a misfit function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6B304-A699-91B6-6EAE-C30600E2A479}"/>
              </a:ext>
            </a:extLst>
          </p:cNvPr>
          <p:cNvSpPr txBox="1"/>
          <p:nvPr/>
        </p:nvSpPr>
        <p:spPr>
          <a:xfrm rot="16200000">
            <a:off x="-62645" y="2069244"/>
            <a:ext cx="22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56B235-55BB-BAC6-9E43-3058CF88DDCB}"/>
              </a:ext>
            </a:extLst>
          </p:cNvPr>
          <p:cNvSpPr txBox="1"/>
          <p:nvPr/>
        </p:nvSpPr>
        <p:spPr>
          <a:xfrm rot="16200000">
            <a:off x="3862902" y="2167524"/>
            <a:ext cx="210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Ensemble method</a:t>
            </a:r>
          </a:p>
        </p:txBody>
      </p:sp>
      <p:pic>
        <p:nvPicPr>
          <p:cNvPr id="22" name="Picture 21" descr="A screen shot of a graph&#10;&#10;AI-generated content may be incorrect.">
            <a:extLst>
              <a:ext uri="{FF2B5EF4-FFF2-40B4-BE49-F238E27FC236}">
                <a16:creationId xmlns:a16="http://schemas.microsoft.com/office/drawing/2014/main" id="{E6DFA8B1-B5BC-69D2-6868-B7BB36C9D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27" y="863481"/>
            <a:ext cx="2797870" cy="2797870"/>
          </a:xfrm>
          <a:prstGeom prst="rect">
            <a:avLst/>
          </a:prstGeom>
        </p:spPr>
      </p:pic>
      <p:pic>
        <p:nvPicPr>
          <p:cNvPr id="23" name="Picture 22" descr="A graph of a function&#10;&#10;AI-generated content may be incorrect.">
            <a:extLst>
              <a:ext uri="{FF2B5EF4-FFF2-40B4-BE49-F238E27FC236}">
                <a16:creationId xmlns:a16="http://schemas.microsoft.com/office/drawing/2014/main" id="{4A0CA2AA-3E52-568A-C581-C08D4111A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2" y="846471"/>
            <a:ext cx="2814879" cy="28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3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92D53ED-7C32-1F19-5E5D-162D4397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06" y="2605950"/>
            <a:ext cx="2239241" cy="11899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AA69A6-7EC3-C877-7373-53802334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Exploration is about possibilities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BA4328F-D2AB-9AB0-0E23-87CBFFD41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4</a:t>
            </a:fld>
            <a:r>
              <a:rPr lang="en-AU" dirty="0"/>
              <a:t> </a:t>
            </a:r>
          </a:p>
        </p:txBody>
      </p:sp>
      <p:pic>
        <p:nvPicPr>
          <p:cNvPr id="12" name="Picture 11" descr="A diagram of a model&#10;&#10;Description automatically generated">
            <a:extLst>
              <a:ext uri="{FF2B5EF4-FFF2-40B4-BE49-F238E27FC236}">
                <a16:creationId xmlns:a16="http://schemas.microsoft.com/office/drawing/2014/main" id="{F48165F2-18C9-74CF-1D08-130A7578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4" y="2934272"/>
            <a:ext cx="2175627" cy="1189935"/>
          </a:xfrm>
          <a:prstGeom prst="rect">
            <a:avLst/>
          </a:prstGeom>
        </p:spPr>
      </p:pic>
      <p:pic>
        <p:nvPicPr>
          <p:cNvPr id="13" name="Picture 12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528557AE-2045-21EC-2CB0-480AF021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84" y="2605951"/>
            <a:ext cx="2425115" cy="1189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80066-DAA1-6830-D202-F58E26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967" y="1492599"/>
            <a:ext cx="696492" cy="2157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B44A29-1657-188E-EE91-380F2ED8A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824" y="1331142"/>
            <a:ext cx="2416098" cy="1259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495ED6-AF97-D610-17E2-F9317D697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89" y="970420"/>
            <a:ext cx="2085403" cy="1537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0EC05-DB6A-DC02-B4B5-43910CE3878A}"/>
              </a:ext>
            </a:extLst>
          </p:cNvPr>
          <p:cNvSpPr txBox="1"/>
          <p:nvPr/>
        </p:nvSpPr>
        <p:spPr>
          <a:xfrm>
            <a:off x="7107472" y="1839605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Newton step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E0A660-E5C3-C23D-9107-70E14432616B}"/>
              </a:ext>
            </a:extLst>
          </p:cNvPr>
          <p:cNvSpPr txBox="1">
            <a:spLocks/>
          </p:cNvSpPr>
          <p:nvPr/>
        </p:nvSpPr>
        <p:spPr>
          <a:xfrm>
            <a:off x="3991122" y="1093969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/>
              <a:t>CoFI</a:t>
            </a:r>
            <a:r>
              <a:rPr lang="en-US" sz="1600" b="1" dirty="0"/>
              <a:t> - Co</a:t>
            </a:r>
            <a:r>
              <a:rPr lang="en-US" sz="1600" dirty="0"/>
              <a:t>mmon </a:t>
            </a:r>
            <a:r>
              <a:rPr lang="en-US" sz="1600" b="1" dirty="0"/>
              <a:t>F</a:t>
            </a:r>
            <a:r>
              <a:rPr lang="en-US" sz="1600" dirty="0"/>
              <a:t>ramework for </a:t>
            </a:r>
            <a:r>
              <a:rPr lang="en-US" sz="1600" b="1" dirty="0"/>
              <a:t>I</a:t>
            </a:r>
            <a:r>
              <a:rPr lang="en-US" sz="1600" dirty="0"/>
              <a:t>nference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7B3F0-39DE-3C6A-1E32-F22043DE0AA7}"/>
              </a:ext>
            </a:extLst>
          </p:cNvPr>
          <p:cNvSpPr txBox="1"/>
          <p:nvPr/>
        </p:nvSpPr>
        <p:spPr>
          <a:xfrm>
            <a:off x="7053947" y="3020225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trust-</a:t>
            </a:r>
            <a:r>
              <a:rPr lang="en-US" sz="1000" dirty="0" err="1"/>
              <a:t>kyrlov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6DD53-749A-2956-D063-4AB22B930078}"/>
              </a:ext>
            </a:extLst>
          </p:cNvPr>
          <p:cNvSpPr txBox="1"/>
          <p:nvPr/>
        </p:nvSpPr>
        <p:spPr>
          <a:xfrm>
            <a:off x="4805035" y="3074064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RAdam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D70BB-C889-AD27-EA5A-A19AEB29203A}"/>
              </a:ext>
            </a:extLst>
          </p:cNvPr>
          <p:cNvSpPr txBox="1"/>
          <p:nvPr/>
        </p:nvSpPr>
        <p:spPr>
          <a:xfrm>
            <a:off x="411269" y="2640578"/>
            <a:ext cx="25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Electrical resistivity tomography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8AAAFA-D657-6BEF-9786-4428FE8EA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22"/>
          <a:stretch/>
        </p:blipFill>
        <p:spPr>
          <a:xfrm>
            <a:off x="3092491" y="1387697"/>
            <a:ext cx="2371844" cy="1142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D89187-5338-D339-E64B-3AFEEF2398F6}"/>
              </a:ext>
            </a:extLst>
          </p:cNvPr>
          <p:cNvSpPr txBox="1"/>
          <p:nvPr/>
        </p:nvSpPr>
        <p:spPr>
          <a:xfrm>
            <a:off x="4858735" y="1809025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dogleg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150FC434-D2E0-C665-C13F-D08ABDAA9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74" y="1954"/>
            <a:ext cx="559971" cy="55997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46EAA8-C7E9-0493-3D20-4E9672DBF1E6}"/>
              </a:ext>
            </a:extLst>
          </p:cNvPr>
          <p:cNvSpPr txBox="1">
            <a:spLocks/>
          </p:cNvSpPr>
          <p:nvPr/>
        </p:nvSpPr>
        <p:spPr>
          <a:xfrm>
            <a:off x="3565295" y="4026607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and so is finding an inference method using </a:t>
            </a:r>
            <a:r>
              <a:rPr lang="en-US" sz="1600" dirty="0" err="1"/>
              <a:t>CoFI</a:t>
            </a:r>
            <a:r>
              <a:rPr lang="en-US" sz="16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85F1A-1839-4BDD-05B4-A92C0D27BC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Momentum based optimizers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E9D4A-4255-9A9A-4DBC-F197C3DBD8BA}"/>
              </a:ext>
            </a:extLst>
          </p:cNvPr>
          <p:cNvSpPr txBox="1"/>
          <p:nvPr/>
        </p:nvSpPr>
        <p:spPr>
          <a:xfrm>
            <a:off x="525392" y="1246197"/>
            <a:ext cx="4262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Vanilla iterative non-linear optimizers </a:t>
            </a:r>
          </a:p>
          <a:p>
            <a:r>
              <a:rPr lang="en-US" dirty="0"/>
              <a:t>only consider the objective function at </a:t>
            </a:r>
          </a:p>
          <a:p>
            <a:r>
              <a:rPr lang="en-US" dirty="0"/>
              <a:t>the current location</a:t>
            </a:r>
          </a:p>
          <a:p>
            <a:endParaRPr lang="en-US" dirty="0"/>
          </a:p>
          <a:p>
            <a:r>
              <a:rPr lang="en-US" dirty="0"/>
              <a:t>Machine learning methods are frequently applied to noisy data</a:t>
            </a:r>
          </a:p>
          <a:p>
            <a:endParaRPr lang="en-US" dirty="0"/>
          </a:p>
          <a:p>
            <a:r>
              <a:rPr lang="en-AU" dirty="0"/>
              <a:t>Build inertia into the search direction to overcome local minima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2CBBA9-FAE4-87CF-5EDE-3950B77E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" y="4039681"/>
            <a:ext cx="4390256" cy="342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375606-C00A-D8DA-B913-944DEC9BC8F4}"/>
              </a:ext>
            </a:extLst>
          </p:cNvPr>
          <p:cNvSpPr txBox="1"/>
          <p:nvPr/>
        </p:nvSpPr>
        <p:spPr>
          <a:xfrm>
            <a:off x="467357" y="4432456"/>
            <a:ext cx="32357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pytorch.org</a:t>
            </a:r>
            <a:r>
              <a:rPr lang="en-US" sz="800" dirty="0"/>
              <a:t>/docs/stable/generated/</a:t>
            </a:r>
            <a:r>
              <a:rPr lang="en-US" sz="800" dirty="0" err="1"/>
              <a:t>torch.optim.RAdam.html</a:t>
            </a:r>
            <a:endParaRPr lang="en-US" sz="800" dirty="0"/>
          </a:p>
        </p:txBody>
      </p:sp>
      <p:pic>
        <p:nvPicPr>
          <p:cNvPr id="26" name="Picture 25" descr="A diagram of a model&#10;&#10;Description automatically generated">
            <a:extLst>
              <a:ext uri="{FF2B5EF4-FFF2-40B4-BE49-F238E27FC236}">
                <a16:creationId xmlns:a16="http://schemas.microsoft.com/office/drawing/2014/main" id="{1B4892B6-00BA-B06A-4F62-B48DE11AE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62" y="721372"/>
            <a:ext cx="2175627" cy="1189935"/>
          </a:xfrm>
          <a:prstGeom prst="rect">
            <a:avLst/>
          </a:prstGeom>
        </p:spPr>
      </p:pic>
      <p:pic>
        <p:nvPicPr>
          <p:cNvPr id="30" name="Picture 29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C65A84F9-9EA6-746B-A274-016AEDF4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71" y="3100775"/>
            <a:ext cx="2425115" cy="1189935"/>
          </a:xfrm>
          <a:prstGeom prst="rect">
            <a:avLst/>
          </a:prstGeom>
        </p:spPr>
      </p:pic>
      <p:pic>
        <p:nvPicPr>
          <p:cNvPr id="32" name="Picture 31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601E846A-A630-8D78-96DE-0B7EF6690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37" y="1911307"/>
            <a:ext cx="2343252" cy="1176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0F3974-4851-EEB5-5EFF-C4E55C12D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909" y="1163241"/>
            <a:ext cx="815398" cy="2525299"/>
          </a:xfrm>
          <a:prstGeom prst="rect">
            <a:avLst/>
          </a:prstGeom>
        </p:spPr>
      </p:pic>
      <p:pic>
        <p:nvPicPr>
          <p:cNvPr id="37" name="Picture 36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54A6A9A2-2986-2526-152B-E52137E227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78"/>
          <a:stretch/>
        </p:blipFill>
        <p:spPr>
          <a:xfrm>
            <a:off x="5802810" y="716399"/>
            <a:ext cx="180949" cy="11760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B413FB-F200-4A1A-DBCB-61D15C8A8A0B}"/>
              </a:ext>
            </a:extLst>
          </p:cNvPr>
          <p:cNvSpPr txBox="1"/>
          <p:nvPr/>
        </p:nvSpPr>
        <p:spPr>
          <a:xfrm>
            <a:off x="7452320" y="3309558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RAdam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034FDB-E0AE-1A17-F00D-B1E93E3832A2}"/>
              </a:ext>
            </a:extLst>
          </p:cNvPr>
          <p:cNvSpPr txBox="1"/>
          <p:nvPr/>
        </p:nvSpPr>
        <p:spPr>
          <a:xfrm>
            <a:off x="7164288" y="2119777"/>
            <a:ext cx="4379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trust-</a:t>
            </a:r>
            <a:r>
              <a:rPr lang="en-US" sz="1100" dirty="0" err="1"/>
              <a:t>kyrlov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61BB72C-9AF7-6F3C-30D5-05BB521DB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5</a:t>
            </a:fld>
            <a:r>
              <a:rPr lang="en-AU" dirty="0"/>
              <a:t> 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D551172-56B0-0A9E-3BB6-F819B04D1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34" y="1"/>
            <a:ext cx="639366" cy="639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4A6D6-9DFF-9779-1302-84651C35D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999" y="3651308"/>
            <a:ext cx="643319" cy="24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BF68E-12EF-FCC1-6117-D10C77FBB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999" y="2477433"/>
            <a:ext cx="712688" cy="2952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EA0F20-320C-F15A-7C94-95EAB1A10C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97998" y="1236534"/>
            <a:ext cx="643320" cy="21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3F1520-EE1E-35FF-E300-37440B37F6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70557" y="2194585"/>
            <a:ext cx="643320" cy="2114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9213E7-2A11-8EBA-30B2-7A0B02EF5F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101577" y="3364102"/>
            <a:ext cx="643320" cy="21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65DE-E797-C448-5280-221C0737D0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1130-B04C-7FB2-3A6F-FB7B6227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31BB15-C5D3-7922-E873-21CF9805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CoFI</a:t>
            </a:r>
            <a:r>
              <a:rPr lang="en-US" dirty="0"/>
              <a:t> explorer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CBC4-FC3C-A36D-2A50-286FF5F1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7574"/>
            <a:ext cx="7905669" cy="2099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B4E7E-0FA5-740A-13BE-EB709E4DBF7D}"/>
              </a:ext>
            </a:extLst>
          </p:cNvPr>
          <p:cNvSpPr txBox="1"/>
          <p:nvPr/>
        </p:nvSpPr>
        <p:spPr>
          <a:xfrm>
            <a:off x="575556" y="3556409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on existing and emerging software packages</a:t>
            </a:r>
          </a:p>
          <a:p>
            <a:r>
              <a:rPr lang="en-US" b="1" dirty="0"/>
              <a:t>Example driven </a:t>
            </a:r>
            <a:r>
              <a:rPr lang="en-US" dirty="0"/>
              <a:t>– we only add a method if there is an example that needs it</a:t>
            </a:r>
          </a:p>
          <a:p>
            <a:r>
              <a:rPr lang="en-US" dirty="0"/>
              <a:t>Findable, accessible, interoperable and reusable software</a:t>
            </a:r>
          </a:p>
        </p:txBody>
      </p:sp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C10D650-BB27-5809-25DC-0AE59A99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BDE6E6-13B9-8776-4AC3-E6A183D2A19A}"/>
              </a:ext>
            </a:extLst>
          </p:cNvPr>
          <p:cNvSpPr txBox="1"/>
          <p:nvPr/>
        </p:nvSpPr>
        <p:spPr>
          <a:xfrm>
            <a:off x="6660232" y="3178214"/>
            <a:ext cx="23407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www.inlab.au/inlab-explorer 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E622B4F-6F44-9847-1337-DCD1DEE81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6</a:t>
            </a:fld>
            <a:r>
              <a:rPr lang="en-AU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08C82-1A8B-6A69-0F17-9C84CE259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6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C811D-420F-7B31-B39C-BE572E03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C2A1F25-6329-125D-713B-FC6830395D12}"/>
              </a:ext>
            </a:extLst>
          </p:cNvPr>
          <p:cNvSpPr txBox="1"/>
          <p:nvPr/>
        </p:nvSpPr>
        <p:spPr>
          <a:xfrm>
            <a:off x="1314721" y="3583456"/>
            <a:ext cx="3041255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E564C2-652F-C812-3E10-034387E8D252}"/>
              </a:ext>
            </a:extLst>
          </p:cNvPr>
          <p:cNvSpPr txBox="1"/>
          <p:nvPr/>
        </p:nvSpPr>
        <p:spPr>
          <a:xfrm>
            <a:off x="3169651" y="1829792"/>
            <a:ext cx="2640949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3D898F-90C1-3BD4-B375-8D72098AAC3D}"/>
              </a:ext>
            </a:extLst>
          </p:cNvPr>
          <p:cNvSpPr txBox="1"/>
          <p:nvPr/>
        </p:nvSpPr>
        <p:spPr>
          <a:xfrm>
            <a:off x="179512" y="1053055"/>
            <a:ext cx="2880320" cy="1160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43A97-DB9D-B53B-EDE2-9F6C95AE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an inverse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B9574-4E87-8313-47E2-DF2E31BDEE65}"/>
              </a:ext>
            </a:extLst>
          </p:cNvPr>
          <p:cNvSpPr txBox="1"/>
          <p:nvPr/>
        </p:nvSpPr>
        <p:spPr>
          <a:xfrm>
            <a:off x="5895478" y="853912"/>
            <a:ext cx="3123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inverse method needs to only access a subset of features of a forward problem</a:t>
            </a:r>
          </a:p>
          <a:p>
            <a:endParaRPr lang="en-US" dirty="0"/>
          </a:p>
          <a:p>
            <a:r>
              <a:rPr lang="en-US" dirty="0"/>
              <a:t>Capturing a rich set of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A7B0A-DC1A-5FEA-F135-4A4330D34190}"/>
              </a:ext>
            </a:extLst>
          </p:cNvPr>
          <p:cNvSpPr txBox="1"/>
          <p:nvPr/>
        </p:nvSpPr>
        <p:spPr>
          <a:xfrm>
            <a:off x="1403648" y="3925935"/>
            <a:ext cx="2880320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  <a:effectLst/>
              </a:rPr>
              <a:t>inv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Inversion(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,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>
                <a:solidFill>
                  <a:schemeClr val="bg1"/>
                </a:solidFill>
                <a:effectLst/>
              </a:rPr>
              <a:t>result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inv.run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8816A-22C3-94F4-6F6C-9D6BA58ED4B9}"/>
              </a:ext>
            </a:extLst>
          </p:cNvPr>
          <p:cNvSpPr txBox="1"/>
          <p:nvPr/>
        </p:nvSpPr>
        <p:spPr>
          <a:xfrm>
            <a:off x="265002" y="1389007"/>
            <a:ext cx="2685622" cy="769441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BaseProblem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inv_problem.set_objective</a:t>
            </a:r>
            <a:r>
              <a:rPr lang="en-AU" sz="1100" dirty="0">
                <a:solidFill>
                  <a:schemeClr val="bg1"/>
                </a:solidFill>
                <a:effectLst/>
              </a:rPr>
              <a:t>( 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inv_problem.set_jacobian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inv_problem.set_initial_model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BAA41-E2E4-31C5-8FF2-26B876473B8E}"/>
              </a:ext>
            </a:extLst>
          </p:cNvPr>
          <p:cNvSpPr txBox="1"/>
          <p:nvPr/>
        </p:nvSpPr>
        <p:spPr>
          <a:xfrm>
            <a:off x="3252592" y="2223989"/>
            <a:ext cx="2492134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InversionOptions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inv_options.set_tool</a:t>
            </a:r>
            <a:r>
              <a:rPr lang="en-AU" sz="1100" dirty="0">
                <a:solidFill>
                  <a:schemeClr val="bg1"/>
                </a:solidFill>
                <a:effectLst/>
              </a:rPr>
              <a:t>("</a:t>
            </a:r>
            <a:r>
              <a:rPr lang="en-AU" sz="1100" dirty="0" err="1">
                <a:solidFill>
                  <a:srgbClr val="FF0000"/>
                </a:solidFill>
                <a:effectLst/>
              </a:rPr>
              <a:t>scipy.linalg.lstsq</a:t>
            </a:r>
            <a:r>
              <a:rPr lang="en-AU" sz="1100" dirty="0">
                <a:solidFill>
                  <a:schemeClr val="bg1"/>
                </a:solidFill>
                <a:effectLst/>
              </a:rPr>
              <a:t>")</a:t>
            </a:r>
            <a:endParaRPr lang="en-AU" sz="11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42ED082-80E2-A8FC-FE31-71707287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F5A56-0CF8-895A-4B8A-5685B0520163}"/>
              </a:ext>
            </a:extLst>
          </p:cNvPr>
          <p:cNvCxnSpPr>
            <a:cxnSpLocks/>
          </p:cNvCxnSpPr>
          <p:nvPr/>
        </p:nvCxnSpPr>
        <p:spPr>
          <a:xfrm>
            <a:off x="1547664" y="2230638"/>
            <a:ext cx="936104" cy="13486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1EF57E-39AA-114C-E9C8-F7C956237335}"/>
              </a:ext>
            </a:extLst>
          </p:cNvPr>
          <p:cNvCxnSpPr>
            <a:cxnSpLocks/>
          </p:cNvCxnSpPr>
          <p:nvPr/>
        </p:nvCxnSpPr>
        <p:spPr>
          <a:xfrm flipH="1">
            <a:off x="3314819" y="2760748"/>
            <a:ext cx="924831" cy="8185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6A103AA-37D4-F75C-25B2-D233D945F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7</a:t>
            </a:fld>
            <a:r>
              <a:rPr lang="en-AU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AF45A-4075-E14D-92A7-C2C561737C10}"/>
              </a:ext>
            </a:extLst>
          </p:cNvPr>
          <p:cNvSpPr txBox="1"/>
          <p:nvPr/>
        </p:nvSpPr>
        <p:spPr>
          <a:xfrm>
            <a:off x="755576" y="1079590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Base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F5A95-D808-83B4-6345-99A684802C9F}"/>
              </a:ext>
            </a:extLst>
          </p:cNvPr>
          <p:cNvSpPr txBox="1"/>
          <p:nvPr/>
        </p:nvSpPr>
        <p:spPr>
          <a:xfrm>
            <a:off x="3565295" y="1861306"/>
            <a:ext cx="186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9169C-723C-C8CC-D48A-F9D2A2F7ACCC}"/>
              </a:ext>
            </a:extLst>
          </p:cNvPr>
          <p:cNvSpPr txBox="1"/>
          <p:nvPr/>
        </p:nvSpPr>
        <p:spPr>
          <a:xfrm>
            <a:off x="2322733" y="3553567"/>
            <a:ext cx="10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4A698-EF93-0776-B5DD-7CD48E698D79}"/>
              </a:ext>
            </a:extLst>
          </p:cNvPr>
          <p:cNvSpPr txBox="1"/>
          <p:nvPr/>
        </p:nvSpPr>
        <p:spPr>
          <a:xfrm>
            <a:off x="698807" y="2501246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Jacobian</a:t>
            </a:r>
          </a:p>
          <a:p>
            <a:r>
              <a:rPr lang="en-US" sz="1100" dirty="0"/>
              <a:t>Residuals</a:t>
            </a:r>
          </a:p>
          <a:p>
            <a:r>
              <a:rPr lang="en-US" sz="1100" dirty="0"/>
              <a:t>Log Likelihood</a:t>
            </a:r>
          </a:p>
          <a:p>
            <a:r>
              <a:rPr lang="en-US" sz="1100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EE85F-99B6-1F4B-5CC7-CF232F3D01F5}"/>
              </a:ext>
            </a:extLst>
          </p:cNvPr>
          <p:cNvSpPr txBox="1"/>
          <p:nvPr/>
        </p:nvSpPr>
        <p:spPr>
          <a:xfrm>
            <a:off x="4282750" y="2792698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Proposal Strategy</a:t>
            </a:r>
          </a:p>
          <a:p>
            <a:r>
              <a:rPr lang="en-US" sz="1100" dirty="0"/>
              <a:t>Convergence Criteria</a:t>
            </a:r>
          </a:p>
          <a:p>
            <a:r>
              <a:rPr lang="en-US" sz="1100" dirty="0"/>
              <a:t>Number of iterations</a:t>
            </a:r>
          </a:p>
          <a:p>
            <a:r>
              <a:rPr lang="en-US" sz="11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1642C-75D2-B98B-4E8C-88DF7F6F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2F9D5-4DD4-4C14-CA23-C69AE8BC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A5A54-6307-CD92-7A45-DA892A10A40C}"/>
              </a:ext>
            </a:extLst>
          </p:cNvPr>
          <p:cNvSpPr txBox="1"/>
          <p:nvPr/>
        </p:nvSpPr>
        <p:spPr>
          <a:xfrm>
            <a:off x="251520" y="988516"/>
            <a:ext cx="425812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hope you will take home today:</a:t>
            </a:r>
          </a:p>
          <a:p>
            <a:endParaRPr lang="en-US" dirty="0"/>
          </a:p>
          <a:p>
            <a:pPr lvl="1"/>
            <a:r>
              <a:rPr lang="en-US" dirty="0"/>
              <a:t>An understanding what </a:t>
            </a:r>
            <a:r>
              <a:rPr lang="en-US" dirty="0" err="1"/>
              <a:t>CoFI</a:t>
            </a:r>
            <a:r>
              <a:rPr lang="en-US" dirty="0"/>
              <a:t> can do.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familiarity with the design and philosophy of </a:t>
            </a:r>
            <a:r>
              <a:rPr lang="en-US" dirty="0" err="1"/>
              <a:t>CoFI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Cognizance of the avenues to engage with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CoFI</a:t>
            </a:r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 and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InLab</a:t>
            </a:r>
            <a:endParaRPr lang="en-US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4C2B7-4CFB-1096-C108-C1BB41634C87}"/>
              </a:ext>
            </a:extLst>
          </p:cNvPr>
          <p:cNvSpPr txBox="1"/>
          <p:nvPr/>
        </p:nvSpPr>
        <p:spPr>
          <a:xfrm>
            <a:off x="4634351" y="988516"/>
            <a:ext cx="4258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What we hope to take away today:</a:t>
            </a:r>
          </a:p>
          <a:p>
            <a:pPr lvl="1"/>
            <a:endParaRPr lang="en-AU" dirty="0">
              <a:latin typeface="+mj-lt"/>
            </a:endParaRPr>
          </a:p>
          <a:p>
            <a:pPr lvl="1"/>
            <a:r>
              <a:rPr lang="en-AU" dirty="0">
                <a:latin typeface="+mj-lt"/>
              </a:rPr>
              <a:t>P</a:t>
            </a:r>
            <a:r>
              <a:rPr lang="en-AU" dirty="0">
                <a:effectLst/>
                <a:latin typeface="+mj-lt"/>
              </a:rPr>
              <a:t>riorities: Expanding the methods; the examples, building a community, other? </a:t>
            </a:r>
          </a:p>
          <a:p>
            <a:pPr lvl="1"/>
            <a:endParaRPr lang="en-AU" dirty="0">
              <a:effectLst/>
              <a:latin typeface="+mj-lt"/>
            </a:endParaRPr>
          </a:p>
          <a:p>
            <a:pPr lvl="1"/>
            <a:r>
              <a:rPr lang="en-AU" dirty="0">
                <a:effectLst/>
                <a:latin typeface="+mj-lt"/>
              </a:rPr>
              <a:t>Wish lists: scalability; real data problems; automatic differentiation… 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553FA-8B10-98CB-81C2-2E8144A3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6269EC3-06DD-EAED-D60D-55FBA8D6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8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36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FA36-C1C6-F943-D27C-BBE3528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9</a:t>
            </a:fld>
            <a:r>
              <a:rPr lang="en-AU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78900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1048</TotalTime>
  <Words>606</Words>
  <Application>Microsoft Macintosh PowerPoint</Application>
  <PresentationFormat>On-screen Show (16:9)</PresentationFormat>
  <Paragraphs>110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-apple-system</vt:lpstr>
      <vt:lpstr>Arial</vt:lpstr>
      <vt:lpstr>Calibri</vt:lpstr>
      <vt:lpstr>Google Sans</vt:lpstr>
      <vt:lpstr>Helvetica Neue</vt:lpstr>
      <vt:lpstr>HelveticaNeue</vt:lpstr>
      <vt:lpstr>Linux Libertine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Using CoFI to experiment with geophysical inversion</vt:lpstr>
      <vt:lpstr>PowerPoint Presentation</vt:lpstr>
      <vt:lpstr>PowerPoint Presentation</vt:lpstr>
      <vt:lpstr>Exploration is about possibilities</vt:lpstr>
      <vt:lpstr>Momentum based optimizers</vt:lpstr>
      <vt:lpstr>The CoFI explorer</vt:lpstr>
      <vt:lpstr>Capturing an inverse problem</vt:lpstr>
      <vt:lpstr>Take home messages…</vt:lpstr>
      <vt:lpstr>PowerPoint Presentation</vt:lpstr>
      <vt:lpstr>CoFI – A Common Framework for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Hauser, Juerg (Mineral Resources, Black Mountain)</cp:lastModifiedBy>
  <cp:revision>127</cp:revision>
  <cp:lastPrinted>2024-02-06T05:29:14Z</cp:lastPrinted>
  <dcterms:created xsi:type="dcterms:W3CDTF">2024-01-02T22:42:33Z</dcterms:created>
  <dcterms:modified xsi:type="dcterms:W3CDTF">2025-05-26T02:41:18Z</dcterms:modified>
</cp:coreProperties>
</file>